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0"/>
  </p:notesMasterIdLst>
  <p:sldIdLst>
    <p:sldId id="284" r:id="rId2"/>
    <p:sldId id="291" r:id="rId3"/>
    <p:sldId id="324" r:id="rId4"/>
    <p:sldId id="305" r:id="rId5"/>
    <p:sldId id="311" r:id="rId6"/>
    <p:sldId id="309" r:id="rId7"/>
    <p:sldId id="310" r:id="rId8"/>
    <p:sldId id="307" r:id="rId9"/>
    <p:sldId id="308" r:id="rId10"/>
    <p:sldId id="312" r:id="rId11"/>
    <p:sldId id="313" r:id="rId12"/>
    <p:sldId id="314" r:id="rId13"/>
    <p:sldId id="316" r:id="rId14"/>
    <p:sldId id="317" r:id="rId15"/>
    <p:sldId id="320" r:id="rId16"/>
    <p:sldId id="331" r:id="rId17"/>
    <p:sldId id="339" r:id="rId18"/>
    <p:sldId id="325" r:id="rId19"/>
    <p:sldId id="322" r:id="rId20"/>
    <p:sldId id="334" r:id="rId21"/>
    <p:sldId id="332" r:id="rId22"/>
    <p:sldId id="327" r:id="rId23"/>
    <p:sldId id="336" r:id="rId24"/>
    <p:sldId id="337" r:id="rId25"/>
    <p:sldId id="335" r:id="rId26"/>
    <p:sldId id="330" r:id="rId27"/>
    <p:sldId id="341" r:id="rId28"/>
    <p:sldId id="349" r:id="rId29"/>
    <p:sldId id="350" r:id="rId30"/>
    <p:sldId id="346" r:id="rId31"/>
    <p:sldId id="319" r:id="rId32"/>
    <p:sldId id="342" r:id="rId33"/>
    <p:sldId id="344" r:id="rId34"/>
    <p:sldId id="345" r:id="rId35"/>
    <p:sldId id="347" r:id="rId36"/>
    <p:sldId id="348" r:id="rId37"/>
    <p:sldId id="343" r:id="rId38"/>
    <p:sldId id="288" r:id="rId39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32F"/>
    <a:srgbClr val="FAFAD2"/>
    <a:srgbClr val="FF0000"/>
    <a:srgbClr val="77C826"/>
    <a:srgbClr val="FFFF99"/>
    <a:srgbClr val="FF6600"/>
    <a:srgbClr val="FFFF57"/>
    <a:srgbClr val="FFFFCC"/>
    <a:srgbClr val="2FBCBF"/>
    <a:srgbClr val="3F534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Στυλ με θέμα 2 - Έμφαση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240" autoAdjust="0"/>
  </p:normalViewPr>
  <p:slideViewPr>
    <p:cSldViewPr>
      <p:cViewPr varScale="1">
        <p:scale>
          <a:sx n="71" d="100"/>
          <a:sy n="71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33424-6C22-4653-9E5C-D918D010DEBA}" type="datetimeFigureOut">
              <a:rPr lang="el-GR" smtClean="0"/>
              <a:pPr/>
              <a:t>14/5/2014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8CD4F4-CE9A-4845-BB57-2CAF440A9359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l-GR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fld id="{5900BF5B-5500-48D0-AB4F-E6D264099708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 eaLnBrk="1" latinLnBrk="0" hangingPunct="1">
              <a:buNone/>
              <a:defRPr kumimoji="0" lang="el-GR"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el-GR"/>
              <a:t>Στυλ κύριου υπότιτλου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 eaLnBrk="1" latinLnBrk="0" hangingPunct="1">
              <a:defRPr kumimoji="0" lang="el-GR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eaLnBrk="1" latinLnBrk="0" hangingPunct="1"/>
            <a:r>
              <a:rPr lang="el-GR" smtClean="0"/>
              <a:t>Kλικ για επεξεργασία του τίτλου</a:t>
            </a:r>
            <a:endParaRPr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Πολυμέσα με λεζάντα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fld id="{4485AA1A-3F5A-45A9-BE8E-4092D1251A4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6" name="Rectangle 5"/>
          <p:cNvSpPr/>
          <p:nvPr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l-GR" b="1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el-GR"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el-GR" smtClean="0"/>
              <a:t>Kλικ για επεξεργασία του τίτλου</a:t>
            </a:r>
            <a:endParaRPr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 eaLnBrk="1" latinLnBrk="0" hangingPunct="1">
              <a:buNone/>
              <a:defRPr kumimoji="0" lang="el-GR"/>
            </a:lvl1pPr>
          </a:lstStyle>
          <a:p>
            <a:pPr eaLnBrk="1" latinLnBrk="0" hangingPunct="1"/>
            <a:r>
              <a:rPr lang="el-GR" smtClean="0"/>
              <a:t>Κάντε κλικ στο εικονίδιο για να προσθέσετε πολυμέσα</a:t>
            </a:r>
            <a:endParaRPr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el-GR" sz="2400">
                <a:solidFill>
                  <a:schemeClr val="bg1"/>
                </a:solidFill>
              </a:defRPr>
            </a:lvl1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l-GR" b="1"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el-GR"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el-GR" smtClean="0"/>
              <a:t>Kλικ για επεξεργασία του τίτλου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el-GR" sz="3200"/>
            </a:lvl1pPr>
            <a:lvl2pPr marL="457200" indent="0" eaLnBrk="1" latinLnBrk="0" hangingPunct="1">
              <a:buNone/>
              <a:defRPr kumimoji="0" lang="el-GR" sz="2800"/>
            </a:lvl2pPr>
            <a:lvl3pPr marL="914400" indent="0" eaLnBrk="1" latinLnBrk="0" hangingPunct="1">
              <a:buNone/>
              <a:defRPr kumimoji="0" lang="el-GR" sz="2400"/>
            </a:lvl3pPr>
            <a:lvl4pPr marL="1371600" indent="0" eaLnBrk="1" latinLnBrk="0" hangingPunct="1">
              <a:buNone/>
              <a:defRPr kumimoji="0" lang="el-GR" sz="2000"/>
            </a:lvl4pPr>
            <a:lvl5pPr marL="1828800" indent="0" eaLnBrk="1" latinLnBrk="0" hangingPunct="1">
              <a:buNone/>
              <a:defRPr kumimoji="0" lang="el-GR" sz="2000"/>
            </a:lvl5pPr>
            <a:lvl6pPr marL="2286000" indent="0" eaLnBrk="1" latinLnBrk="0" hangingPunct="1">
              <a:buNone/>
              <a:defRPr kumimoji="0" lang="el-GR" sz="2000"/>
            </a:lvl6pPr>
            <a:lvl7pPr marL="2743200" indent="0" eaLnBrk="1" latinLnBrk="0" hangingPunct="1">
              <a:buNone/>
              <a:defRPr kumimoji="0" lang="el-GR" sz="2000"/>
            </a:lvl7pPr>
            <a:lvl8pPr marL="3200400" indent="0" eaLnBrk="1" latinLnBrk="0" hangingPunct="1">
              <a:buNone/>
              <a:defRPr kumimoji="0" lang="el-GR" sz="2000"/>
            </a:lvl8pPr>
            <a:lvl9pPr marL="3657600" indent="0" eaLnBrk="1" latinLnBrk="0" hangingPunct="1">
              <a:buNone/>
              <a:defRPr kumimoji="0" lang="el-GR" sz="2000"/>
            </a:lvl9pPr>
          </a:lstStyle>
          <a:p>
            <a:pPr eaLnBrk="1" latinLnBrk="0" hangingPunct="1"/>
            <a:r>
              <a:rPr lang="el-GR" smtClean="0"/>
              <a:t>Κάντε κλικ στο εικονίδιο για να προσθέσετε μια εικόνα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 eaLnBrk="1" latinLnBrk="0" hangingPunct="1">
              <a:buNone/>
              <a:defRPr kumimoji="0" lang="el-GR" sz="1400"/>
            </a:lvl1pPr>
            <a:lvl2pPr marL="457200" indent="0" eaLnBrk="1" latinLnBrk="0" hangingPunct="1">
              <a:buNone/>
              <a:defRPr kumimoji="0" lang="el-GR" sz="1200"/>
            </a:lvl2pPr>
            <a:lvl3pPr marL="914400" indent="0" eaLnBrk="1" latinLnBrk="0" hangingPunct="1">
              <a:buNone/>
              <a:defRPr kumimoji="0" lang="el-GR" sz="1000"/>
            </a:lvl3pPr>
            <a:lvl4pPr marL="1371600" indent="0" eaLnBrk="1" latinLnBrk="0" hangingPunct="1">
              <a:buNone/>
              <a:defRPr kumimoji="0" lang="el-GR" sz="900"/>
            </a:lvl4pPr>
            <a:lvl5pPr marL="1828800" indent="0" eaLnBrk="1" latinLnBrk="0" hangingPunct="1">
              <a:buNone/>
              <a:defRPr kumimoji="0" lang="el-GR" sz="900"/>
            </a:lvl5pPr>
            <a:lvl6pPr marL="2286000" indent="0" eaLnBrk="1" latinLnBrk="0" hangingPunct="1">
              <a:buNone/>
              <a:defRPr kumimoji="0" lang="el-GR" sz="900"/>
            </a:lvl6pPr>
            <a:lvl7pPr marL="2743200" indent="0" eaLnBrk="1" latinLnBrk="0" hangingPunct="1">
              <a:buNone/>
              <a:defRPr kumimoji="0" lang="el-GR" sz="900"/>
            </a:lvl7pPr>
            <a:lvl8pPr marL="3200400" indent="0" eaLnBrk="1" latinLnBrk="0" hangingPunct="1">
              <a:buNone/>
              <a:defRPr kumimoji="0" lang="el-GR" sz="900"/>
            </a:lvl8pPr>
            <a:lvl9pPr marL="3657600" indent="0" eaLnBrk="1" latinLnBrk="0" hangingPunct="1">
              <a:buNone/>
              <a:defRPr kumimoji="0" lang="el-GR" sz="900"/>
            </a:lvl9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fld id="{E065F0BB-3026-4135-BBD3-707A1179956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Τίτλος και κατακόρυφο κείμενο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AA1A-3F5A-45A9-BE8E-4092D1251A4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 eaLnBrk="1" latinLnBrk="0" hangingPunct="1">
              <a:defRPr kumimoji="0" lang="el-GR"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l-GR"/>
              <a:t>    Στυλ κύριου τίτλου</a:t>
            </a: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Κατακόρυφος τίτλος και κείμενο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el-GR" smtClean="0"/>
              <a:t>Kλικ για επεξεργασία του τίτλου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485AA1A-3F5A-45A9-BE8E-4092D1251A4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Κεν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AA1A-3F5A-45A9-BE8E-4092D1251A4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 eaLnBrk="1" latinLnBrk="0" hangingPunct="1">
              <a:defRPr kumimoji="0" lang="el-GR" sz="3000" b="1" cap="all"/>
            </a:lvl1pPr>
          </a:lstStyle>
          <a:p>
            <a:pPr eaLnBrk="1" latinLnBrk="0" hangingPunct="1"/>
            <a:r>
              <a:rPr lang="el-GR" smtClean="0"/>
              <a:t>Kλικ για επεξεργασία του τίτλου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 eaLnBrk="1" latinLnBrk="0" hangingPunct="1">
              <a:buNone/>
              <a:defRPr kumimoji="0" lang="el-GR"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el-GR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el-GR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el-GR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el-GR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el-GR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el-GR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el-GR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el-GR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BED4DB9-7E90-4BB8-BD97-9F0063D9D6B2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7" name="Oval 6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l-GR"/>
              <a:t>             </a:t>
            </a:r>
          </a:p>
        </p:txBody>
      </p:sp>
      <p:sp>
        <p:nvSpPr>
          <p:cNvPr id="8" name="Rectangle 7"/>
          <p:cNvSpPr/>
          <p:nvPr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l-GR">
                <a:solidFill>
                  <a:srgbClr val="FF6600"/>
                </a:solidFill>
              </a:rPr>
              <a:t>           </a:t>
            </a:r>
          </a:p>
        </p:txBody>
      </p:sp>
      <p:sp>
        <p:nvSpPr>
          <p:cNvPr id="9" name="Oval 8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l-GR"/>
              <a:t>       </a:t>
            </a: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Τίτλος και περιεχόμενο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el-GR"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eaLnBrk="1" latinLnBrk="0" hangingPunct="1"/>
            <a:r>
              <a:rPr lang="el-GR" smtClean="0"/>
              <a:t>Kλικ για επεξεργασία του τίτλου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485AA1A-3F5A-45A9-BE8E-4092D1251A4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Τίτλος και περιεχόμενο: Έμφαση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el-GR" smtClean="0"/>
              <a:t>Kλικ για επεξεργασία του τίτλου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485AA1A-3F5A-45A9-BE8E-4092D1251A4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el-GR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Δύο περιεχόμενα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el-GR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el-GR" smtClean="0"/>
              <a:t>Kλικ για επεξεργασία του τίτλου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 eaLnBrk="1" latinLnBrk="0" hangingPunct="1">
              <a:defRPr kumimoji="0" lang="el-GR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el-GR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el-GR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el-GR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el-GR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el-GR" sz="1800"/>
            </a:lvl6pPr>
            <a:lvl7pPr eaLnBrk="1" latinLnBrk="0" hangingPunct="1">
              <a:defRPr kumimoji="0" lang="el-GR" sz="1800"/>
            </a:lvl7pPr>
            <a:lvl8pPr eaLnBrk="1" latinLnBrk="0" hangingPunct="1">
              <a:defRPr kumimoji="0" lang="el-GR" sz="1800"/>
            </a:lvl8pPr>
            <a:lvl9pPr eaLnBrk="1" latinLnBrk="0" hangingPunct="1">
              <a:defRPr kumimoji="0" lang="el-GR" sz="1800"/>
            </a:lvl9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 eaLnBrk="1" latinLnBrk="0" hangingPunct="1">
              <a:defRPr kumimoji="0" lang="el-GR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el-GR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el-GR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el-GR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el-GR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el-GR" sz="1800"/>
            </a:lvl6pPr>
            <a:lvl7pPr eaLnBrk="1" latinLnBrk="0" hangingPunct="1">
              <a:defRPr kumimoji="0" lang="el-GR" sz="1800"/>
            </a:lvl7pPr>
            <a:lvl8pPr eaLnBrk="1" latinLnBrk="0" hangingPunct="1">
              <a:defRPr kumimoji="0" lang="el-GR" sz="1800"/>
            </a:lvl8pPr>
            <a:lvl9pPr eaLnBrk="1" latinLnBrk="0" hangingPunct="1">
              <a:defRPr kumimoji="0" lang="el-GR" sz="1800"/>
            </a:lvl9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96E36-1632-445F-8D37-3068169A0C9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Μόνο τίτλο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fld id="{3DA3333C-B412-4ED4-A266-6191BC3BA729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400" y="2077200"/>
            <a:ext cx="7010400" cy="1143000"/>
          </a:xfrm>
        </p:spPr>
        <p:txBody>
          <a:bodyPr/>
          <a:lstStyle>
            <a:lvl1pPr algn="l" eaLnBrk="1" latinLnBrk="0" hangingPunct="1">
              <a:defRPr kumimoji="0" lang="el-GR"/>
            </a:lvl1pPr>
          </a:lstStyle>
          <a:p>
            <a:pPr eaLnBrk="1" latinLnBrk="0" hangingPunct="1"/>
            <a:r>
              <a:rPr lang="el-GR" smtClean="0"/>
              <a:t>Kλικ για επεξεργασία του τίτλου</a:t>
            </a:r>
            <a:endParaRPr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Μόνο τίτλος: Έμφαση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AA1A-3F5A-45A9-BE8E-4092D1251A4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 eaLnBrk="1" latinLnBrk="0" hangingPunct="1">
              <a:defRPr kumimoji="0" lang="el-GR" sz="4600" b="1" kern="1200" spc="-150" baseline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l-GR"/>
              <a:t>Στυλ κύριου τίτλου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 eaLnBrk="1" latinLnBrk="0" hangingPunct="1">
              <a:buNone/>
              <a:defRPr kumimoji="0" lang="el-GR" sz="2800" kern="120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 eaLnBrk="1" latinLnBrk="0" hangingPunct="1">
              <a:buNone/>
              <a:defRPr kumimoji="0" lang="el-GR" sz="2000" b="1"/>
            </a:lvl2pPr>
            <a:lvl3pPr marL="914400" indent="0" eaLnBrk="1" latinLnBrk="0" hangingPunct="1">
              <a:buNone/>
              <a:defRPr kumimoji="0" lang="el-GR" sz="1800" b="1"/>
            </a:lvl3pPr>
            <a:lvl4pPr marL="1371600" indent="0" eaLnBrk="1" latinLnBrk="0" hangingPunct="1">
              <a:buNone/>
              <a:defRPr kumimoji="0" lang="el-GR" sz="1600" b="1"/>
            </a:lvl4pPr>
            <a:lvl5pPr marL="1828800" indent="0" eaLnBrk="1" latinLnBrk="0" hangingPunct="1">
              <a:buNone/>
              <a:defRPr kumimoji="0" lang="el-GR" sz="1600" b="1"/>
            </a:lvl5pPr>
            <a:lvl6pPr marL="2286000" indent="0" eaLnBrk="1" latinLnBrk="0" hangingPunct="1">
              <a:buNone/>
              <a:defRPr kumimoji="0" lang="el-GR" sz="1600" b="1"/>
            </a:lvl6pPr>
            <a:lvl7pPr marL="2743200" indent="0" eaLnBrk="1" latinLnBrk="0" hangingPunct="1">
              <a:buNone/>
              <a:defRPr kumimoji="0" lang="el-GR" sz="1600" b="1"/>
            </a:lvl7pPr>
            <a:lvl8pPr marL="3200400" indent="0" eaLnBrk="1" latinLnBrk="0" hangingPunct="1">
              <a:buNone/>
              <a:defRPr kumimoji="0" lang="el-GR" sz="1600" b="1"/>
            </a:lvl8pPr>
            <a:lvl9pPr marL="3657600" indent="0" eaLnBrk="1" latinLnBrk="0" hangingPunct="1">
              <a:buNone/>
              <a:defRPr kumimoji="0" lang="el-GR" sz="1600" b="1"/>
            </a:lvl9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Τίτλος με κείμενο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fld id="{4485AA1A-3F5A-45A9-BE8E-4092D1251A4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7" name="Rectangle 6"/>
          <p:cNvSpPr/>
          <p:nvPr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l-GR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kumimoji="0" lang="el-GR"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eaLnBrk="1" latinLnBrk="0" hangingPunct="1"/>
            <a:r>
              <a:rPr lang="el-GR" smtClean="0"/>
              <a:t>Kλικ για επεξεργασία του τίτλου</a:t>
            </a:r>
            <a:endParaRPr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 eaLnBrk="1" latinLnBrk="0" hangingPunct="1">
              <a:buNone/>
              <a:defRPr kumimoji="0" lang="el-GR" sz="18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el-GR"/>
              <a:t>Στυλ κύριου υπότιτλου</a:t>
            </a: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  <p:bldP spid="7" grpId="7" animBg="1"/>
      <p:bldP spid="7" grpId="8" animBg="1"/>
      <p:bldP spid="7" grpId="9" animBg="1"/>
      <p:bldP spid="7" grpId="1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Περιεχόμενο με λεζάντα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 eaLnBrk="1" latinLnBrk="0" hangingPunct="1">
              <a:defRPr kumimoji="0" lang="el-GR" sz="2000" b="1"/>
            </a:lvl1pPr>
          </a:lstStyle>
          <a:p>
            <a:pPr eaLnBrk="1" latinLnBrk="0" hangingPunct="1"/>
            <a:r>
              <a:rPr lang="el-GR" smtClean="0"/>
              <a:t>Kλικ για επεξεργασία του τίτλου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 eaLnBrk="1" latinLnBrk="0" hangingPunct="1">
              <a:defRPr kumimoji="0" lang="el-GR" sz="2800">
                <a:solidFill>
                  <a:schemeClr val="bg1"/>
                </a:solidFill>
              </a:defRPr>
            </a:lvl1pPr>
            <a:lvl2pPr eaLnBrk="1" latinLnBrk="0" hangingPunct="1">
              <a:defRPr kumimoji="0" lang="el-GR" sz="2800">
                <a:solidFill>
                  <a:schemeClr val="bg1"/>
                </a:solidFill>
              </a:defRPr>
            </a:lvl2pPr>
            <a:lvl3pPr eaLnBrk="1" latinLnBrk="0" hangingPunct="1">
              <a:defRPr kumimoji="0" lang="el-GR" sz="2400">
                <a:solidFill>
                  <a:schemeClr val="bg1"/>
                </a:solidFill>
              </a:defRPr>
            </a:lvl3pPr>
            <a:lvl4pPr eaLnBrk="1" latinLnBrk="0" hangingPunct="1">
              <a:defRPr kumimoji="0" lang="el-GR" sz="2000">
                <a:solidFill>
                  <a:schemeClr val="bg1"/>
                </a:solidFill>
              </a:defRPr>
            </a:lvl4pPr>
            <a:lvl5pPr eaLnBrk="1" latinLnBrk="0" hangingPunct="1">
              <a:defRPr kumimoji="0" lang="el-GR" sz="2000">
                <a:solidFill>
                  <a:schemeClr val="bg1"/>
                </a:solidFill>
              </a:defRPr>
            </a:lvl5pPr>
            <a:lvl6pPr eaLnBrk="1" latinLnBrk="0" hangingPunct="1">
              <a:defRPr kumimoji="0" lang="el-GR" sz="2000"/>
            </a:lvl6pPr>
            <a:lvl7pPr eaLnBrk="1" latinLnBrk="0" hangingPunct="1">
              <a:defRPr kumimoji="0" lang="el-GR" sz="2000"/>
            </a:lvl7pPr>
            <a:lvl8pPr eaLnBrk="1" latinLnBrk="0" hangingPunct="1">
              <a:defRPr kumimoji="0" lang="el-GR" sz="2000"/>
            </a:lvl8pPr>
            <a:lvl9pPr eaLnBrk="1" latinLnBrk="0" hangingPunct="1">
              <a:defRPr kumimoji="0" lang="el-GR" sz="2000"/>
            </a:lvl9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 eaLnBrk="1" latinLnBrk="0" hangingPunct="1">
              <a:buNone/>
              <a:defRPr kumimoji="0" lang="el-GR"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el-GR" sz="1200"/>
            </a:lvl2pPr>
            <a:lvl3pPr marL="914400" indent="0" eaLnBrk="1" latinLnBrk="0" hangingPunct="1">
              <a:buNone/>
              <a:defRPr kumimoji="0" lang="el-GR" sz="1000"/>
            </a:lvl3pPr>
            <a:lvl4pPr marL="1371600" indent="0" eaLnBrk="1" latinLnBrk="0" hangingPunct="1">
              <a:buNone/>
              <a:defRPr kumimoji="0" lang="el-GR" sz="900"/>
            </a:lvl4pPr>
            <a:lvl5pPr marL="1828800" indent="0" eaLnBrk="1" latinLnBrk="0" hangingPunct="1">
              <a:buNone/>
              <a:defRPr kumimoji="0" lang="el-GR" sz="900"/>
            </a:lvl5pPr>
            <a:lvl6pPr marL="2286000" indent="0" eaLnBrk="1" latinLnBrk="0" hangingPunct="1">
              <a:buNone/>
              <a:defRPr kumimoji="0" lang="el-GR" sz="900"/>
            </a:lvl6pPr>
            <a:lvl7pPr marL="2743200" indent="0" eaLnBrk="1" latinLnBrk="0" hangingPunct="1">
              <a:buNone/>
              <a:defRPr kumimoji="0" lang="el-GR" sz="900"/>
            </a:lvl7pPr>
            <a:lvl8pPr marL="3200400" indent="0" eaLnBrk="1" latinLnBrk="0" hangingPunct="1">
              <a:buNone/>
              <a:defRPr kumimoji="0" lang="el-GR" sz="900"/>
            </a:lvl8pPr>
            <a:lvl9pPr marL="3657600" indent="0" eaLnBrk="1" latinLnBrk="0" hangingPunct="1">
              <a:buNone/>
              <a:defRPr kumimoji="0" lang="el-GR" sz="900"/>
            </a:lvl9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fld id="{4344BEFF-CE51-4522-A602-0A4755C3882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el-GR" smtClean="0"/>
              <a:t>Kλικ για επεξεργασία του τίτλου</a:t>
            </a:r>
            <a:endParaRPr kumimoji="0"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el-G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el-G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el-G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5AA1A-3F5A-45A9-BE8E-4092D1251A4A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ransition spd="med" advClick="0" advTm="10000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0" lang="el-GR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el-GR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el-GR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el-GR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el-GR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el-GR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el-GR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el-GR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el-GR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el-GR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el-GR"/>
      </a:defPPr>
      <a:lvl1pPr marL="0" algn="l" defTabSz="914400" rtl="0" eaLnBrk="1" latinLnBrk="0" hangingPunct="1">
        <a:defRPr kumimoji="0" lang="el-GR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el-GR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el-GR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el-GR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el-GR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el-G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el-GR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el-GR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el-GR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Υπότιτλος"/>
          <p:cNvSpPr>
            <a:spLocks noGrp="1"/>
          </p:cNvSpPr>
          <p:nvPr>
            <p:ph type="body" sz="quarter" idx="14"/>
          </p:nvPr>
        </p:nvSpPr>
        <p:spPr>
          <a:xfrm>
            <a:off x="3635896" y="2132856"/>
            <a:ext cx="4951040" cy="552173"/>
          </a:xfrm>
        </p:spPr>
        <p:txBody>
          <a:bodyPr>
            <a:normAutofit/>
          </a:bodyPr>
          <a:lstStyle/>
          <a:p>
            <a:r>
              <a:rPr lang="el-GR" dirty="0" smtClean="0">
                <a:latin typeface="Comic Sans MS" pitchFamily="66" charset="0"/>
              </a:rPr>
              <a:t>Πρόγραμμα Περιβαλλοντικής Αγωγής </a:t>
            </a:r>
            <a:endParaRPr lang="el-GR" dirty="0">
              <a:latin typeface="Comic Sans MS" pitchFamily="66" charset="0"/>
            </a:endParaRPr>
          </a:p>
        </p:txBody>
      </p:sp>
      <p:sp>
        <p:nvSpPr>
          <p:cNvPr id="5" name="5 - Τίτλος"/>
          <p:cNvSpPr>
            <a:spLocks noGrp="1"/>
          </p:cNvSpPr>
          <p:nvPr>
            <p:ph type="title"/>
          </p:nvPr>
        </p:nvSpPr>
        <p:spPr>
          <a:xfrm>
            <a:off x="137120" y="3212976"/>
            <a:ext cx="7315200" cy="1562472"/>
          </a:xfrm>
        </p:spPr>
        <p:txBody>
          <a:bodyPr>
            <a:normAutofit fontScale="90000"/>
          </a:bodyPr>
          <a:lstStyle/>
          <a:p>
            <a:r>
              <a:rPr lang="el-GR" sz="4800" dirty="0" smtClean="0">
                <a:solidFill>
                  <a:srgbClr val="FF66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Garamond" pitchFamily="18" charset="0"/>
              </a:rPr>
              <a:t>ΣΧΟΛΙΚΗ ΑΥΛΗ, Η ΑΥΛΗ ΤΩΝ ΘΑΥΜΑΤΩΝ</a:t>
            </a:r>
            <a:endParaRPr lang="el-GR" sz="4800" dirty="0">
              <a:solidFill>
                <a:srgbClr val="FF66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Garamond" pitchFamily="18" charset="0"/>
            </a:endParaRPr>
          </a:p>
        </p:txBody>
      </p:sp>
      <p:sp>
        <p:nvSpPr>
          <p:cNvPr id="4" name="2 - Υπότιτλος"/>
          <p:cNvSpPr txBox="1">
            <a:spLocks/>
          </p:cNvSpPr>
          <p:nvPr/>
        </p:nvSpPr>
        <p:spPr>
          <a:xfrm>
            <a:off x="4788024" y="188640"/>
            <a:ext cx="4158952" cy="5521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l-G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2</a:t>
            </a:r>
            <a:r>
              <a:rPr kumimoji="0" lang="el-GR" sz="22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Ο</a:t>
            </a:r>
            <a:r>
              <a:rPr kumimoji="0" lang="el-G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Δημοτικό</a:t>
            </a:r>
            <a:r>
              <a:rPr kumimoji="0" lang="el-GR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Σχολείο Μεγάρων </a:t>
            </a:r>
            <a:endParaRPr kumimoji="0" lang="el-GR" sz="2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2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5" name="Picture 3" descr="C:\Users\vagkon\Desktop\perivallodiki\foto\P4080339.JPG"/>
          <p:cNvPicPr>
            <a:picLocks noGrp="1" noChangeAspect="1" noChangeArrowheads="1"/>
          </p:cNvPicPr>
          <p:nvPr>
            <p:ph type="media" sz="quarter" idx="13"/>
          </p:nvPr>
        </p:nvPicPr>
        <p:blipFill>
          <a:blip r:embed="rId2" cstate="print"/>
          <a:srcRect l="26666" t="13333"/>
          <a:stretch>
            <a:fillRect/>
          </a:stretch>
        </p:blipFill>
        <p:spPr bwMode="auto">
          <a:xfrm>
            <a:off x="1043608" y="1340768"/>
            <a:ext cx="3384376" cy="299978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74756" name="Picture 4" descr="C:\Users\vagkon\Desktop\perivallodiki\foto\P4080325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l="27264" t="29468"/>
          <a:stretch>
            <a:fillRect/>
          </a:stretch>
        </p:blipFill>
        <p:spPr bwMode="auto">
          <a:xfrm>
            <a:off x="4788024" y="3140968"/>
            <a:ext cx="3168352" cy="230425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vagkon\Desktop\perivallodiki\foto\P4080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94656" y="764704"/>
            <a:ext cx="2880320" cy="216024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5778" name="Picture 2" descr="C:\Users\vagkon\Desktop\perivallodiki\foto\P40803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404664"/>
            <a:ext cx="3888432" cy="291632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9" name="Picture 4" descr="C:\Users\vagkon\Desktop\perivallodiki\foto\P40803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724128" y="3717032"/>
            <a:ext cx="2880320" cy="216024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" name="Picture 3" descr="C:\Users\vagkon\Desktop\perivallodiki\foto\P40803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3356992"/>
            <a:ext cx="3894584" cy="292093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4" name="13 - Θέση περιεχομένου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l-GR" sz="2200" dirty="0" smtClean="0">
                <a:solidFill>
                  <a:schemeClr val="accent2">
                    <a:lumMod val="75000"/>
                  </a:schemeClr>
                </a:solidFill>
              </a:rPr>
              <a:t>Τα λουλούδια έφτασαν στο σχολείο μας με δυο τρόπους:</a:t>
            </a:r>
          </a:p>
          <a:p>
            <a:pPr>
              <a:buClr>
                <a:srgbClr val="FF6600"/>
              </a:buClr>
              <a:buFont typeface="Wingdings" pitchFamily="2" charset="2"/>
              <a:buChar char=""/>
            </a:pPr>
            <a:r>
              <a:rPr lang="el-GR" sz="2200" dirty="0" smtClean="0">
                <a:solidFill>
                  <a:schemeClr val="accent2">
                    <a:lumMod val="75000"/>
                  </a:schemeClr>
                </a:solidFill>
              </a:rPr>
              <a:t>Από το βοτανικό κήπο </a:t>
            </a:r>
          </a:p>
          <a:p>
            <a:pPr>
              <a:buClr>
                <a:srgbClr val="FF6600"/>
              </a:buClr>
              <a:buFont typeface="Wingdings" pitchFamily="2" charset="2"/>
              <a:buChar char=""/>
            </a:pPr>
            <a:r>
              <a:rPr lang="el-GR" sz="2200" dirty="0" smtClean="0">
                <a:solidFill>
                  <a:schemeClr val="accent2">
                    <a:lumMod val="75000"/>
                  </a:schemeClr>
                </a:solidFill>
              </a:rPr>
              <a:t>Με την συμβολή του Συλλόγου γονέων και κηδεμόνων του σχολείου μας και</a:t>
            </a:r>
          </a:p>
          <a:p>
            <a:pPr>
              <a:buClr>
                <a:srgbClr val="FF6600"/>
              </a:buClr>
              <a:buFont typeface="Wingdings" pitchFamily="2" charset="2"/>
              <a:buChar char=""/>
            </a:pPr>
            <a:r>
              <a:rPr lang="el-GR" sz="2200" dirty="0" smtClean="0">
                <a:solidFill>
                  <a:schemeClr val="accent2">
                    <a:lumMod val="75000"/>
                  </a:schemeClr>
                </a:solidFill>
              </a:rPr>
              <a:t>Από την ευγενική συνεισφορά των συμμαθητών μας</a:t>
            </a:r>
            <a:endParaRPr lang="el-GR" sz="2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2843808" y="5013176"/>
            <a:ext cx="5960320" cy="7200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l-G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Σας ευχαριστούμε πολύ</a:t>
            </a:r>
            <a:endParaRPr lang="el-G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200" dirty="0" smtClean="0">
                <a:solidFill>
                  <a:srgbClr val="77C826"/>
                </a:solidFill>
                <a:latin typeface="Segoe Script" pitchFamily="34" charset="0"/>
              </a:rPr>
              <a:t>Στην πράξη…</a:t>
            </a:r>
            <a:endParaRPr lang="el-GR" sz="3200" dirty="0">
              <a:solidFill>
                <a:srgbClr val="77C826"/>
              </a:solidFill>
              <a:latin typeface="Segoe Script" pitchFamily="34" charset="0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endParaRPr lang="el-GR" dirty="0"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200" dirty="0" smtClean="0"/>
              <a:t>Σχεδιάζοντας το κουτσό</a:t>
            </a:r>
            <a:endParaRPr lang="el-GR" sz="2200" dirty="0"/>
          </a:p>
        </p:txBody>
      </p:sp>
      <p:pic>
        <p:nvPicPr>
          <p:cNvPr id="5" name="4 - Θέση περιεχομένου" descr="P429022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340768"/>
            <a:ext cx="4684481" cy="3513361"/>
          </a:xfrm>
          <a:ln w="28575">
            <a:solidFill>
              <a:schemeClr val="accent1"/>
            </a:solidFill>
          </a:ln>
        </p:spPr>
      </p:pic>
      <p:pic>
        <p:nvPicPr>
          <p:cNvPr id="6" name="5 - Θέση περιεχομένου" descr="P429023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60032" y="3429000"/>
            <a:ext cx="4038600" cy="3028950"/>
          </a:xfrm>
          <a:ln w="28575">
            <a:solidFill>
              <a:schemeClr val="accent1"/>
            </a:solidFill>
          </a:ln>
        </p:spPr>
      </p:pic>
      <p:sp>
        <p:nvSpPr>
          <p:cNvPr id="7" name="6 - Ορθογώνιο"/>
          <p:cNvSpPr/>
          <p:nvPr/>
        </p:nvSpPr>
        <p:spPr>
          <a:xfrm>
            <a:off x="395536" y="5108991"/>
            <a:ext cx="43924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l-GR" sz="20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Το πρώτο παιχνίδι που αποφασίσαμε να φτιάξουμε στο πάτωμα της αυλής είναι το κουτσό. Με χρωματιστές κιμωλίες, χαράξαμε την παράσταση κάτω. </a:t>
            </a:r>
            <a:endParaRPr lang="el-GR" sz="200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agkon\Desktop\perivallodiki\foto\P42902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68895" y="1127082"/>
            <a:ext cx="4051144" cy="303835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7" name="Picture 3" descr="C:\Users\vagkon\Desktop\perivallodiki\foto\P42902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7891" y="1988840"/>
            <a:ext cx="5376597" cy="403244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200" dirty="0" smtClean="0"/>
              <a:t>Φτιάχνοντας τους στόχους</a:t>
            </a:r>
            <a:endParaRPr lang="el-GR" sz="2200" dirty="0"/>
          </a:p>
        </p:txBody>
      </p:sp>
      <p:pic>
        <p:nvPicPr>
          <p:cNvPr id="1026" name="Picture 2" descr="C:\Users\vagkon\Desktop\perivallodiki\foto\P50604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47887"/>
            <a:ext cx="4038600" cy="302895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027" name="Picture 3" descr="C:\Users\vagkon\Desktop\perivallodiki\foto\P50604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147887"/>
            <a:ext cx="4038600" cy="302895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7170" name="Picture 2" descr="C:\Users\vagkon\Desktop\perivallodiki\foto\P43003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 rot="5400000">
            <a:off x="3803650" y="1359693"/>
            <a:ext cx="5111750" cy="383381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sp>
        <p:nvSpPr>
          <p:cNvPr id="8" name="7 - Θέση κειμένου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7171" name="Picture 3" descr="C:\Users\vagkon\Desktop\perivallodiki\foto\P430031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t="10291"/>
          <a:stretch>
            <a:fillRect/>
          </a:stretch>
        </p:blipFill>
        <p:spPr bwMode="auto">
          <a:xfrm>
            <a:off x="35496" y="188640"/>
            <a:ext cx="3419872" cy="230044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0" name="Picture 2" descr="C:\Users\vagkon\Desktop\perivallodiki\foto\P43003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 l="3822" t="13768" r="17726" b="14912"/>
          <a:stretch>
            <a:fillRect/>
          </a:stretch>
        </p:blipFill>
        <p:spPr bwMode="auto">
          <a:xfrm>
            <a:off x="35496" y="2753453"/>
            <a:ext cx="3419872" cy="233173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27584" y="2420888"/>
            <a:ext cx="2160240" cy="1080120"/>
          </a:xfrm>
        </p:spPr>
        <p:txBody>
          <a:bodyPr>
            <a:normAutofit/>
          </a:bodyPr>
          <a:lstStyle/>
          <a:p>
            <a:r>
              <a:rPr lang="el-GR" dirty="0" smtClean="0">
                <a:solidFill>
                  <a:srgbClr val="FFFF99"/>
                </a:solidFill>
                <a:latin typeface="Segoe Script" pitchFamily="34" charset="0"/>
              </a:rPr>
              <a:t>Γ’1 &amp; Γ΄2</a:t>
            </a:r>
            <a:endParaRPr lang="el-GR" dirty="0">
              <a:solidFill>
                <a:srgbClr val="FFFF99"/>
              </a:solidFill>
              <a:latin typeface="Segoe Script" pitchFamily="34" charset="0"/>
            </a:endParaRP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2987824" y="1484784"/>
            <a:ext cx="5760640" cy="3672408"/>
          </a:xfrm>
        </p:spPr>
        <p:txBody>
          <a:bodyPr>
            <a:normAutofit/>
          </a:bodyPr>
          <a:lstStyle/>
          <a:p>
            <a:pPr marL="342900" indent="-342900" algn="l">
              <a:defRPr/>
            </a:pPr>
            <a:r>
              <a:rPr lang="el-GR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Script" pitchFamily="34" charset="0"/>
              </a:rPr>
              <a:t>	Αναλάβαμε</a:t>
            </a:r>
            <a:r>
              <a:rPr lang="el-GR" sz="2200" dirty="0" smtClean="0">
                <a:solidFill>
                  <a:srgbClr val="77C826"/>
                </a:solidFill>
                <a:latin typeface="Segoe Script" pitchFamily="34" charset="0"/>
              </a:rPr>
              <a:t> με την δασκάλα πληροφορικής να σχεδιάσουμε με κιμωλία στον τοίχο δύο στόχους, καθώς επίσης και ένα ακόμη τετράγωνο αυτή τη φορά κουτσό.</a:t>
            </a:r>
            <a:endParaRPr lang="el-GR" sz="2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7C826"/>
              </a:solidFill>
              <a:latin typeface="Segoe Script" pitchFamily="34" charset="0"/>
            </a:endParaRPr>
          </a:p>
          <a:p>
            <a:pPr marL="342900" indent="-342900" algn="l">
              <a:defRPr/>
            </a:pPr>
            <a:r>
              <a:rPr lang="el-GR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Script" pitchFamily="34" charset="0"/>
              </a:rPr>
              <a:t>	Στόχος μας </a:t>
            </a:r>
            <a:r>
              <a:rPr lang="el-GR" sz="2200" dirty="0" smtClean="0">
                <a:solidFill>
                  <a:srgbClr val="77C826"/>
                </a:solidFill>
                <a:latin typeface="Segoe Script" pitchFamily="34" charset="0"/>
              </a:rPr>
              <a:t>είναι να χρωματίσουμε τον εσωτερικό τοίχο της αυλής διακοσμώντας τον παράλληλα με ένα παιχνίδι μπάλας.</a:t>
            </a:r>
            <a:endParaRPr lang="el-GR" sz="2200" dirty="0" smtClean="0"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vagkon\Desktop\perivallodiki\foto\P42902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496" y="1772816"/>
            <a:ext cx="3384376" cy="253636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0" name="Picture 5" descr="C:\Users\vagkon\Desktop\perivallodiki\foto\P42902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706172" y="1702540"/>
            <a:ext cx="5198433" cy="389882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sp>
        <p:nvSpPr>
          <p:cNvPr id="12" name="11 - Ορθογώνιο"/>
          <p:cNvSpPr/>
          <p:nvPr/>
        </p:nvSpPr>
        <p:spPr>
          <a:xfrm>
            <a:off x="0" y="4510281"/>
            <a:ext cx="19077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200" dirty="0" smtClean="0">
                <a:latin typeface="+mj-lt"/>
              </a:rPr>
              <a:t>σχεδιάζουμε…</a:t>
            </a:r>
            <a:endParaRPr lang="el-GR" sz="2200" dirty="0">
              <a:latin typeface="+mj-lt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619672" y="476672"/>
            <a:ext cx="7524328" cy="1143000"/>
          </a:xfrm>
        </p:spPr>
        <p:txBody>
          <a:bodyPr>
            <a:noAutofit/>
          </a:bodyPr>
          <a:lstStyle/>
          <a:p>
            <a:r>
              <a:rPr lang="el-GR" sz="3600" dirty="0" smtClean="0">
                <a:solidFill>
                  <a:srgbClr val="77C82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</a:rPr>
              <a:t>Καλώς ήρθατε στην παρέα μας!</a:t>
            </a:r>
            <a:endParaRPr lang="el-GR" sz="3600" dirty="0"/>
          </a:p>
        </p:txBody>
      </p:sp>
      <p:sp>
        <p:nvSpPr>
          <p:cNvPr id="3" name="1 - Τίτλος"/>
          <p:cNvSpPr txBox="1">
            <a:spLocks/>
          </p:cNvSpPr>
          <p:nvPr/>
        </p:nvSpPr>
        <p:spPr>
          <a:xfrm>
            <a:off x="395536" y="1988840"/>
            <a:ext cx="8352928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 fontAlgn="auto">
              <a:spcAft>
                <a:spcPts val="0"/>
              </a:spcAft>
            </a:pPr>
            <a:r>
              <a:rPr kumimoji="0" lang="el-GR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Segoe Script" pitchFamily="34" charset="0"/>
                <a:ea typeface="+mj-ea"/>
                <a:cs typeface="+mj-cs"/>
              </a:rPr>
              <a:t>Είμαστε τα</a:t>
            </a:r>
            <a:r>
              <a:rPr lang="el-GR" sz="33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  <a:ea typeface="+mj-ea"/>
                <a:cs typeface="+mj-cs"/>
              </a:rPr>
              <a:t> </a:t>
            </a:r>
            <a:r>
              <a:rPr kumimoji="0" lang="el-GR" sz="3300" b="0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Segoe Script" pitchFamily="34" charset="0"/>
                <a:ea typeface="+mj-ea"/>
                <a:cs typeface="+mj-cs"/>
              </a:rPr>
              <a:t>παιδάκια </a:t>
            </a:r>
            <a:r>
              <a:rPr lang="el-GR" sz="33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  <a:ea typeface="+mj-ea"/>
                <a:cs typeface="+mj-cs"/>
              </a:rPr>
              <a:t>του </a:t>
            </a:r>
          </a:p>
          <a:p>
            <a:pPr lvl="0" algn="ctr" fontAlgn="auto">
              <a:spcAft>
                <a:spcPts val="0"/>
              </a:spcAft>
            </a:pPr>
            <a:r>
              <a:rPr kumimoji="0" lang="el-GR" sz="3300" b="0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Segoe Script" pitchFamily="34" charset="0"/>
                <a:ea typeface="+mj-ea"/>
                <a:cs typeface="+mj-cs"/>
              </a:rPr>
              <a:t>2</a:t>
            </a:r>
            <a:r>
              <a:rPr kumimoji="0" lang="el-GR" sz="33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Segoe Script" pitchFamily="34" charset="0"/>
                <a:ea typeface="+mj-ea"/>
                <a:cs typeface="+mj-cs"/>
              </a:rPr>
              <a:t>ου</a:t>
            </a:r>
            <a:r>
              <a:rPr kumimoji="0" lang="el-GR" sz="3300" b="0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Segoe Script" pitchFamily="34" charset="0"/>
                <a:ea typeface="+mj-ea"/>
                <a:cs typeface="+mj-cs"/>
              </a:rPr>
              <a:t> Δημοτικού Σχολείου Μεγάρων.</a:t>
            </a:r>
          </a:p>
          <a:p>
            <a:pPr lvl="0" fontAlgn="auto">
              <a:spcAft>
                <a:spcPts val="0"/>
              </a:spcAft>
            </a:pPr>
            <a:endParaRPr kumimoji="0" lang="el-GR" sz="3600" b="0" i="0" u="none" strike="noStrike" kern="1200" cap="none" spc="0" normalizeH="0" noProof="0" dirty="0" smtClean="0">
              <a:ln>
                <a:noFill/>
              </a:ln>
              <a:solidFill>
                <a:srgbClr val="77C826"/>
              </a:solidFill>
              <a:uLnTx/>
              <a:uFillTx/>
              <a:latin typeface="Segoe Script" pitchFamily="34" charset="0"/>
              <a:ea typeface="+mj-ea"/>
              <a:cs typeface="+mj-cs"/>
            </a:endParaRPr>
          </a:p>
          <a:p>
            <a:pPr lvl="0" algn="ctr" fontAlgn="auto">
              <a:spcAft>
                <a:spcPts val="0"/>
              </a:spcAft>
            </a:pPr>
            <a:r>
              <a:rPr lang="el-GR" sz="2300" dirty="0" smtClean="0">
                <a:solidFill>
                  <a:srgbClr val="FF6600"/>
                </a:solidFill>
                <a:latin typeface="Segoe Script" pitchFamily="34" charset="0"/>
              </a:rPr>
              <a:t>Μαθητές του σχολείου μας συμμετέχουν σε αυτό το πρόγραμμα περιβαλλοντικής αγωγής, με στόχο την διαμόρφωση του εξωτερικού χώρου του και την δημιουργία προαύλιων παιχνιδιών.</a:t>
            </a: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Picture 3" descr="C:\Users\vagkon\Desktop\perivallodiki\foto\P50604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971311">
            <a:off x="457200" y="1322705"/>
            <a:ext cx="4038600" cy="302895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6" name="Picture 2" descr="C:\Users\vagkon\Desktop\perivallodiki\foto\P506048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147887"/>
            <a:ext cx="4038600" cy="302895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sp>
        <p:nvSpPr>
          <p:cNvPr id="7" name="6 - Ορθογώνιο"/>
          <p:cNvSpPr/>
          <p:nvPr/>
        </p:nvSpPr>
        <p:spPr>
          <a:xfrm>
            <a:off x="467544" y="4822120"/>
            <a:ext cx="39604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l-GR" sz="20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Θέτοντας στην υπηρεσία μας ξύλινο χάρακα, διαβήτη, μοιρογνωμόνιο, τρίγωνο ακόμη και </a:t>
            </a:r>
            <a:r>
              <a:rPr lang="el-GR" sz="2000" dirty="0" err="1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χούλα</a:t>
            </a:r>
            <a:r>
              <a:rPr lang="el-GR" sz="20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r>
              <a:rPr lang="el-GR" sz="2000" dirty="0" err="1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χούπ</a:t>
            </a:r>
            <a:r>
              <a:rPr lang="el-GR" sz="20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, σχεδιάσαμε τις παραστάσεις των παιχνιδιών.</a:t>
            </a:r>
            <a:endParaRPr lang="el-GR" sz="200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200" dirty="0" smtClean="0"/>
              <a:t>και βάφουμε</a:t>
            </a:r>
            <a:endParaRPr lang="el-GR" sz="2200" dirty="0"/>
          </a:p>
        </p:txBody>
      </p:sp>
      <p:pic>
        <p:nvPicPr>
          <p:cNvPr id="14" name="Picture 2" descr="C:\Users\vagkon\Desktop\perivallodiki\foto\P4300299.JPG"/>
          <p:cNvPicPr>
            <a:picLocks noChangeAspect="1" noChangeArrowheads="1"/>
          </p:cNvPicPr>
          <p:nvPr/>
        </p:nvPicPr>
        <p:blipFill>
          <a:blip r:embed="rId2" cstate="print"/>
          <a:srcRect t="4258" r="31990" b="28453"/>
          <a:stretch>
            <a:fillRect/>
          </a:stretch>
        </p:blipFill>
        <p:spPr bwMode="auto">
          <a:xfrm>
            <a:off x="323528" y="3573016"/>
            <a:ext cx="4075670" cy="302433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2053" name="Picture 5" descr="C:\Users\vagkon\Desktop\perivallodiki\foto\P506045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84784"/>
            <a:ext cx="4038600" cy="302895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2054" name="Picture 6" descr="C:\Users\vagkon\Desktop\perivallodiki\foto\P50605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124745"/>
            <a:ext cx="2886888" cy="216516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75656" y="2564904"/>
            <a:ext cx="936104" cy="936104"/>
          </a:xfrm>
        </p:spPr>
        <p:txBody>
          <a:bodyPr>
            <a:normAutofit/>
          </a:bodyPr>
          <a:lstStyle/>
          <a:p>
            <a:r>
              <a:rPr lang="el-GR" dirty="0" smtClean="0">
                <a:solidFill>
                  <a:srgbClr val="FFFF99"/>
                </a:solidFill>
                <a:latin typeface="Segoe Script" pitchFamily="34" charset="0"/>
              </a:rPr>
              <a:t>Ε΄</a:t>
            </a:r>
            <a:endParaRPr lang="el-GR" dirty="0">
              <a:solidFill>
                <a:srgbClr val="FFFF99"/>
              </a:solidFill>
              <a:latin typeface="Segoe Script" pitchFamily="34" charset="0"/>
            </a:endParaRP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2987824" y="1484784"/>
            <a:ext cx="5760640" cy="3312368"/>
          </a:xfrm>
        </p:spPr>
        <p:txBody>
          <a:bodyPr>
            <a:normAutofit/>
          </a:bodyPr>
          <a:lstStyle/>
          <a:p>
            <a:pPr marL="342900" indent="-342900" algn="l">
              <a:defRPr/>
            </a:pPr>
            <a:r>
              <a:rPr lang="el-GR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Script" pitchFamily="34" charset="0"/>
              </a:rPr>
              <a:t>	Αναλάβαμε</a:t>
            </a:r>
            <a:r>
              <a:rPr lang="el-GR" sz="2200" dirty="0" smtClean="0">
                <a:solidFill>
                  <a:srgbClr val="77C826"/>
                </a:solidFill>
                <a:latin typeface="Segoe Script" pitchFamily="34" charset="0"/>
              </a:rPr>
              <a:t> να σχεδιάσουμε δυο τρίλιζες στα παγκάκια της αυλής και να συμμετέχουμε στο βάψιμο των παιχνιδιών στην ώρα της πληροφορικής.</a:t>
            </a:r>
            <a:endParaRPr lang="el-GR" sz="2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7C826"/>
              </a:solidFill>
              <a:latin typeface="Segoe Script" pitchFamily="34" charset="0"/>
            </a:endParaRPr>
          </a:p>
          <a:p>
            <a:pPr marL="342900" indent="-342900" algn="l">
              <a:defRPr/>
            </a:pPr>
            <a:r>
              <a:rPr lang="el-G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Script" pitchFamily="34" charset="0"/>
              </a:rPr>
              <a:t>	</a:t>
            </a:r>
            <a:r>
              <a:rPr lang="el-GR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Script" pitchFamily="34" charset="0"/>
              </a:rPr>
              <a:t>Στόχος μας </a:t>
            </a:r>
            <a:r>
              <a:rPr lang="el-GR" sz="2200" dirty="0" smtClean="0">
                <a:solidFill>
                  <a:srgbClr val="77C826"/>
                </a:solidFill>
                <a:latin typeface="Segoe Script" pitchFamily="34" charset="0"/>
              </a:rPr>
              <a:t>είναι να δημιουργήσουμε έναν όμορφο και διασκεδαστικό περιβάλλοντα χώρο.</a:t>
            </a:r>
            <a:endParaRPr lang="el-GR" sz="2200" dirty="0" smtClean="0"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Τρίλιζα εις διπλούν</a:t>
            </a:r>
            <a:endParaRPr lang="el-GR" dirty="0"/>
          </a:p>
        </p:txBody>
      </p:sp>
      <p:pic>
        <p:nvPicPr>
          <p:cNvPr id="4099" name="Picture 3" descr="C:\Users\vagkon\Desktop\perivallodiki\foto\P507069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r="9067" b="12039"/>
          <a:stretch>
            <a:fillRect/>
          </a:stretch>
        </p:blipFill>
        <p:spPr bwMode="auto">
          <a:xfrm>
            <a:off x="755576" y="2132856"/>
            <a:ext cx="3672408" cy="266429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8" name="Picture 2" descr="C:\Users\vagkon\Desktop\perivallodiki\foto\P50706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933056"/>
            <a:ext cx="2976331" cy="223224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9" name="Picture 3" descr="C:\Users\vagkon\Desktop\perivallodiki\foto\P5070670.JPG"/>
          <p:cNvPicPr>
            <a:picLocks noChangeAspect="1" noChangeArrowheads="1"/>
          </p:cNvPicPr>
          <p:nvPr/>
        </p:nvPicPr>
        <p:blipFill>
          <a:blip r:embed="rId4" cstate="print"/>
          <a:srcRect t="9509" r="26897" b="16794"/>
          <a:stretch>
            <a:fillRect/>
          </a:stretch>
        </p:blipFill>
        <p:spPr bwMode="auto">
          <a:xfrm>
            <a:off x="5364088" y="1484784"/>
            <a:ext cx="2952328" cy="223224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124" name="Picture 4" descr="C:\Users\vagkon\Desktop\perivallodiki\foto\P430026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196752"/>
            <a:ext cx="3168352" cy="237626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5125" name="Picture 5" descr="C:\Users\vagkon\Desktop\perivallodiki\foto\P430027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0306" t="9376"/>
          <a:stretch>
            <a:fillRect/>
          </a:stretch>
        </p:blipFill>
        <p:spPr bwMode="auto">
          <a:xfrm>
            <a:off x="683568" y="1268760"/>
            <a:ext cx="3096965" cy="234679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9" name="Picture 2" descr="C:\Users\vagkon\Desktop\perivallodiki\foto\P43002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911910"/>
            <a:ext cx="3096344" cy="232225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0" name="Picture 3" descr="C:\Users\vagkon\Desktop\perivallodiki\foto\P43002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3933056"/>
            <a:ext cx="3096344" cy="232225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1403648" y="2780928"/>
            <a:ext cx="86594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3000" dirty="0" smtClean="0">
                <a:solidFill>
                  <a:srgbClr val="FFFF99"/>
                </a:solidFill>
                <a:latin typeface="Segoe Script" pitchFamily="34" charset="0"/>
              </a:rPr>
              <a:t>ΣΤ΄</a:t>
            </a:r>
            <a:endParaRPr lang="el-GR" sz="3000" dirty="0"/>
          </a:p>
        </p:txBody>
      </p:sp>
      <p:sp>
        <p:nvSpPr>
          <p:cNvPr id="5" name="2 - Θέση κειμένου"/>
          <p:cNvSpPr txBox="1">
            <a:spLocks/>
          </p:cNvSpPr>
          <p:nvPr/>
        </p:nvSpPr>
        <p:spPr>
          <a:xfrm>
            <a:off x="2987824" y="1196752"/>
            <a:ext cx="5760640" cy="43924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l-GR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Script" pitchFamily="34" charset="0"/>
                <a:cs typeface="+mn-cs"/>
              </a:rPr>
              <a:t>	</a:t>
            </a:r>
            <a:r>
              <a:rPr kumimoji="0" lang="el-GR" sz="22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Segoe Script" pitchFamily="34" charset="0"/>
                <a:ea typeface="+mn-ea"/>
                <a:cs typeface="+mn-cs"/>
              </a:rPr>
              <a:t>Αναλάβαμε</a:t>
            </a:r>
            <a:r>
              <a:rPr kumimoji="0" lang="el-GR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C826"/>
                </a:solidFill>
                <a:effectLst/>
                <a:uLnTx/>
                <a:uFillTx/>
                <a:latin typeface="Segoe Script" pitchFamily="34" charset="0"/>
                <a:ea typeface="+mn-ea"/>
                <a:cs typeface="+mn-cs"/>
              </a:rPr>
              <a:t> με τη δασκάλα </a:t>
            </a:r>
            <a:r>
              <a:rPr lang="el-GR" sz="2200" dirty="0" smtClean="0">
                <a:solidFill>
                  <a:srgbClr val="77C826"/>
                </a:solidFill>
                <a:latin typeface="Segoe Script" pitchFamily="34" charset="0"/>
                <a:cs typeface="+mn-cs"/>
              </a:rPr>
              <a:t>των εικαστικών </a:t>
            </a:r>
            <a:r>
              <a:rPr kumimoji="0" lang="el-GR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C826"/>
                </a:solidFill>
                <a:effectLst/>
                <a:uLnTx/>
                <a:uFillTx/>
                <a:latin typeface="Segoe Script" pitchFamily="34" charset="0"/>
                <a:ea typeface="+mn-ea"/>
                <a:cs typeface="+mn-cs"/>
              </a:rPr>
              <a:t>να ζωγραφίσουμε</a:t>
            </a:r>
            <a:r>
              <a:rPr kumimoji="0" lang="el-GR" sz="2200" b="0" i="0" u="none" strike="noStrike" kern="1200" cap="none" spc="0" normalizeH="0" noProof="0" dirty="0" smtClean="0">
                <a:ln>
                  <a:noFill/>
                </a:ln>
                <a:solidFill>
                  <a:srgbClr val="77C826"/>
                </a:solidFill>
                <a:effectLst/>
                <a:uLnTx/>
                <a:uFillTx/>
                <a:latin typeface="Segoe Script" pitchFamily="34" charset="0"/>
                <a:ea typeface="+mn-ea"/>
                <a:cs typeface="+mn-cs"/>
              </a:rPr>
              <a:t> τους τοίχους της αυλής και να </a:t>
            </a:r>
            <a:r>
              <a:rPr lang="el-GR" sz="2200" dirty="0" smtClean="0">
                <a:solidFill>
                  <a:srgbClr val="77C826"/>
                </a:solidFill>
                <a:latin typeface="Segoe Script" pitchFamily="34" charset="0"/>
                <a:cs typeface="+mn-cs"/>
              </a:rPr>
              <a:t>βοηθήσουμε</a:t>
            </a:r>
            <a:r>
              <a:rPr kumimoji="0" lang="el-GR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C826"/>
                </a:solidFill>
                <a:effectLst/>
                <a:uLnTx/>
                <a:uFillTx/>
                <a:latin typeface="Segoe Script" pitchFamily="34" charset="0"/>
                <a:ea typeface="+mn-ea"/>
                <a:cs typeface="+mn-cs"/>
              </a:rPr>
              <a:t> στο βάψιμο των παιχνιδιών με την δασκάλα της πληροφορικής.</a:t>
            </a:r>
            <a:endParaRPr kumimoji="0" lang="el-GR" sz="2200" b="1" i="0" u="none" strike="noStrike" kern="1200" cap="none" spc="0" normalizeH="0" baseline="0" noProof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7C826"/>
              </a:solidFill>
              <a:effectLst/>
              <a:uLnTx/>
              <a:uFillTx/>
              <a:latin typeface="Segoe Script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l-GR" sz="24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Segoe Script" pitchFamily="34" charset="0"/>
                <a:ea typeface="+mn-ea"/>
                <a:cs typeface="+mn-cs"/>
              </a:rPr>
              <a:t>	</a:t>
            </a:r>
            <a:r>
              <a:rPr kumimoji="0" lang="el-GR" sz="22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Segoe Script" pitchFamily="34" charset="0"/>
                <a:ea typeface="+mn-ea"/>
                <a:cs typeface="+mn-cs"/>
              </a:rPr>
              <a:t>Στόχος μας </a:t>
            </a:r>
            <a:r>
              <a:rPr kumimoji="0" lang="el-GR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C826"/>
                </a:solidFill>
                <a:effectLst/>
                <a:uLnTx/>
                <a:uFillTx/>
                <a:latin typeface="Segoe Script" pitchFamily="34" charset="0"/>
                <a:ea typeface="+mn-ea"/>
                <a:cs typeface="+mn-cs"/>
              </a:rPr>
              <a:t>είναι να συμβάλλουμε στην διαμόρφωση της αυλής, αφού κυρίως εμείς, οι μαθητές, θα διασκεδάζουμε με τις «δημιουργίες» μας.</a:t>
            </a:r>
            <a:endParaRPr kumimoji="0" lang="el-G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2051" name="Picture 3" descr="C:\Users\vagkon\Desktop\perivallodiki\foto\P43003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t="6808"/>
          <a:stretch>
            <a:fillRect/>
          </a:stretch>
        </p:blipFill>
        <p:spPr bwMode="auto">
          <a:xfrm>
            <a:off x="4572000" y="3573016"/>
            <a:ext cx="4230621" cy="295694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7" name="Picture 2" descr="C:\Users\vagkon\Desktop\perivallodiki\foto\P4300306.JPG"/>
          <p:cNvPicPr>
            <a:picLocks noChangeAspect="1" noChangeArrowheads="1"/>
          </p:cNvPicPr>
          <p:nvPr/>
        </p:nvPicPr>
        <p:blipFill>
          <a:blip r:embed="rId3" cstate="print"/>
          <a:srcRect l="22826" r="20118"/>
          <a:stretch>
            <a:fillRect/>
          </a:stretch>
        </p:blipFill>
        <p:spPr bwMode="auto">
          <a:xfrm rot="5400000">
            <a:off x="6158483" y="762397"/>
            <a:ext cx="2304256" cy="302895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1266" name="Picture 2" descr="C:\Users\vagkon\Desktop\perivallodiki\foto\P43003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57200" y="2147887"/>
            <a:ext cx="4038600" cy="302895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- Ορθογώνιο"/>
          <p:cNvSpPr/>
          <p:nvPr/>
        </p:nvSpPr>
        <p:spPr>
          <a:xfrm rot="571834">
            <a:off x="272564" y="3171791"/>
            <a:ext cx="3665639" cy="1949045"/>
          </a:xfrm>
          <a:prstGeom prst="rect">
            <a:avLst/>
          </a:prstGeom>
        </p:spPr>
        <p:txBody>
          <a:bodyPr wrap="square">
            <a:prstTxWarp prst="textChevron">
              <a:avLst/>
            </a:prstTxWarp>
            <a:spAutoFit/>
          </a:bodyPr>
          <a:lstStyle/>
          <a:p>
            <a:r>
              <a:rPr lang="el-GR" sz="3200" dirty="0" smtClean="0">
                <a:solidFill>
                  <a:srgbClr val="77C82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</a:rPr>
              <a:t>Οι πρώτες πινελιές στα εικαστικά….</a:t>
            </a:r>
            <a:endParaRPr lang="el-GR" sz="3200" dirty="0"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vagkon\Desktop\perivallodiki\foto\P50603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0730" y="1683419"/>
            <a:ext cx="5111750" cy="383381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8" name="Picture 5" descr="C:\Users\vagkon\Desktop\perivallodiki\foto\P50604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0"/>
            <a:ext cx="3078493" cy="230887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sp>
        <p:nvSpPr>
          <p:cNvPr id="6" name="5 - Ορθογώνιο"/>
          <p:cNvSpPr/>
          <p:nvPr/>
        </p:nvSpPr>
        <p:spPr>
          <a:xfrm>
            <a:off x="3779912" y="5589240"/>
            <a:ext cx="3960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l-GR" sz="2000" dirty="0" smtClean="0">
                <a:solidFill>
                  <a:srgbClr val="FF832F"/>
                </a:solidFill>
                <a:latin typeface="+mn-lt"/>
              </a:rPr>
              <a:t>Η αυλή μας παίρνει χρώμα…</a:t>
            </a:r>
            <a:endParaRPr lang="el-GR" sz="2000" dirty="0">
              <a:solidFill>
                <a:srgbClr val="FF832F"/>
              </a:solidFill>
              <a:latin typeface="+mn-lt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Ορθογώνιο"/>
          <p:cNvSpPr/>
          <p:nvPr/>
        </p:nvSpPr>
        <p:spPr>
          <a:xfrm rot="21395994">
            <a:off x="469620" y="5587518"/>
            <a:ext cx="8435731" cy="976564"/>
          </a:xfrm>
          <a:prstGeom prst="rect">
            <a:avLst/>
          </a:prstGeom>
        </p:spPr>
        <p:txBody>
          <a:bodyPr wrap="square">
            <a:prstTxWarp prst="textFadeLeft">
              <a:avLst/>
            </a:prstTxWarp>
            <a:spAutoFit/>
          </a:bodyPr>
          <a:lstStyle/>
          <a:p>
            <a:r>
              <a:rPr lang="el-GR" sz="32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</a:rPr>
              <a:t>η γωνιά των παιχνιδιών</a:t>
            </a:r>
            <a:endParaRPr lang="el-GR" sz="32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Click="0" advTm="10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75656" y="2420888"/>
            <a:ext cx="808112" cy="1080120"/>
          </a:xfrm>
        </p:spPr>
        <p:txBody>
          <a:bodyPr/>
          <a:lstStyle/>
          <a:p>
            <a:r>
              <a:rPr lang="el-GR" dirty="0" smtClean="0">
                <a:solidFill>
                  <a:srgbClr val="FFFF99"/>
                </a:solidFill>
                <a:latin typeface="Segoe Script" pitchFamily="34" charset="0"/>
              </a:rPr>
              <a:t>Δ΄</a:t>
            </a:r>
            <a:endParaRPr lang="el-GR" dirty="0">
              <a:solidFill>
                <a:srgbClr val="FFFF99"/>
              </a:solidFill>
              <a:latin typeface="Segoe Script" pitchFamily="34" charset="0"/>
            </a:endParaRP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3059832" y="1556792"/>
            <a:ext cx="5760640" cy="2520280"/>
          </a:xfrm>
        </p:spPr>
        <p:txBody>
          <a:bodyPr>
            <a:normAutofit/>
          </a:bodyPr>
          <a:lstStyle/>
          <a:p>
            <a:pPr algn="l"/>
            <a:r>
              <a:rPr lang="el-GR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Script" pitchFamily="34" charset="0"/>
              </a:rPr>
              <a:t>Αναλάβαμε</a:t>
            </a:r>
            <a:r>
              <a:rPr lang="el-GR" sz="2200" dirty="0" smtClean="0">
                <a:solidFill>
                  <a:srgbClr val="77C826"/>
                </a:solidFill>
                <a:latin typeface="Segoe Script" pitchFamily="34" charset="0"/>
              </a:rPr>
              <a:t> με την δασκάλα μας, να φυτέψουμε στα παρτέρια του σχολείου μας λουλούδια αλλά και αρκετά δεντράκια. Επίσης σχεδιάσαμε και βάψαμε παιχνίδια στην αυλή με την δασκάλα της πληροφορικής.</a:t>
            </a:r>
          </a:p>
        </p:txBody>
      </p:sp>
      <p:sp>
        <p:nvSpPr>
          <p:cNvPr id="4" name="3 - Ορθογώνιο"/>
          <p:cNvSpPr/>
          <p:nvPr/>
        </p:nvSpPr>
        <p:spPr>
          <a:xfrm>
            <a:off x="899592" y="4574738"/>
            <a:ext cx="77048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Script" pitchFamily="34" charset="0"/>
              </a:rPr>
              <a:t>Στόχος μας </a:t>
            </a:r>
            <a:r>
              <a:rPr lang="el-GR" sz="2200" dirty="0" smtClean="0">
                <a:solidFill>
                  <a:srgbClr val="77C826"/>
                </a:solidFill>
                <a:latin typeface="Segoe Script" pitchFamily="34" charset="0"/>
              </a:rPr>
              <a:t>είναι τα χρώματα των λουλουδιών και η δροσιά των δέντρων να ομορφύνουν την αυλή του σχολείου μας, να την κάνουν πιο προσιτή και φιλική για τα παιχνίδια και την ανάπαυλά μας.</a:t>
            </a:r>
            <a:endParaRPr lang="el-GR" sz="2200" dirty="0"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Ορθογώνιο"/>
          <p:cNvSpPr/>
          <p:nvPr/>
        </p:nvSpPr>
        <p:spPr>
          <a:xfrm>
            <a:off x="2934072" y="5014917"/>
            <a:ext cx="5382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Aft>
                <a:spcPts val="0"/>
              </a:spcAft>
            </a:pPr>
            <a:r>
              <a:rPr lang="el-GR" sz="36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</a:rPr>
              <a:t>Το πριν και το μετά</a:t>
            </a:r>
            <a:endParaRPr lang="el-GR" sz="3600" dirty="0"/>
          </a:p>
        </p:txBody>
      </p:sp>
      <p:pic>
        <p:nvPicPr>
          <p:cNvPr id="7" name="Picture 3" descr="C:\Users\vagkon\Desktop\perivallodiki\foto\P5060400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l="28788" r="9091" b="22223"/>
          <a:stretch>
            <a:fillRect/>
          </a:stretch>
        </p:blipFill>
        <p:spPr bwMode="auto">
          <a:xfrm>
            <a:off x="1691680" y="1340768"/>
            <a:ext cx="2070464" cy="1944216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l-GR" sz="2200" dirty="0"/>
          </a:p>
        </p:txBody>
      </p:sp>
      <p:pic>
        <p:nvPicPr>
          <p:cNvPr id="1026" name="Picture 2" descr="C:\Users\vagkon\Desktop\perivallodiki\foto\P42902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57200" y="2147887"/>
            <a:ext cx="4038600" cy="302895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7" name="Picture 2" descr="C:\Users\vagkon\Desktop\perivallodiki\foto\P5070712.JPG"/>
          <p:cNvPicPr>
            <a:picLocks noChangeAspect="1" noChangeArrowheads="1"/>
          </p:cNvPicPr>
          <p:nvPr/>
        </p:nvPicPr>
        <p:blipFill>
          <a:blip r:embed="rId3" cstate="print"/>
          <a:srcRect l="5978" b="4974"/>
          <a:stretch>
            <a:fillRect/>
          </a:stretch>
        </p:blipFill>
        <p:spPr bwMode="auto">
          <a:xfrm rot="5658442">
            <a:off x="4164265" y="2138016"/>
            <a:ext cx="4752867" cy="360272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4 - Θέση περιεχομένου" descr="P42902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57919" y="1197522"/>
            <a:ext cx="4038600" cy="3028950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8" name="Picture 2" descr="C:\Users\vagkon\Desktop\perivallodiki\foto\P50706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419872" y="1484784"/>
            <a:ext cx="5760640" cy="432048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075" name="Picture 3" descr="C:\Users\vagkon\Desktop\perivallodiki\foto\P50707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204864"/>
            <a:ext cx="4346673" cy="32600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8" name="Picture 2" descr="C:\Users\vagkon\Desktop\perivallodiki\foto\P506047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t="19090" r="17726"/>
          <a:stretch>
            <a:fillRect/>
          </a:stretch>
        </p:blipFill>
        <p:spPr bwMode="auto">
          <a:xfrm>
            <a:off x="467544" y="1628800"/>
            <a:ext cx="3240360" cy="239002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099" name="Picture 3" descr="C:\Users\vagkon\Desktop\perivallodiki\foto\P506046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3600400" cy="270030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9" name="Picture 2" descr="C:\Users\vagkon\Desktop\perivallodiki\foto\P50707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032956"/>
            <a:ext cx="4464496" cy="334837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Ορθογώνιο"/>
          <p:cNvSpPr/>
          <p:nvPr/>
        </p:nvSpPr>
        <p:spPr>
          <a:xfrm>
            <a:off x="2934072" y="5014917"/>
            <a:ext cx="5382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Aft>
                <a:spcPts val="0"/>
              </a:spcAft>
            </a:pPr>
            <a:r>
              <a:rPr lang="el-GR" sz="36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</a:rPr>
              <a:t>Και τώρα τι;;;</a:t>
            </a:r>
            <a:endParaRPr lang="el-GR" sz="3600" dirty="0"/>
          </a:p>
        </p:txBody>
      </p:sp>
      <p:pic>
        <p:nvPicPr>
          <p:cNvPr id="6" name="Picture 3" descr="C:\Users\vagkon\Desktop\perivallodiki\foto\P5060400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14520" t="37541" r="49820" b="14913"/>
          <a:stretch>
            <a:fillRect/>
          </a:stretch>
        </p:blipFill>
        <p:spPr bwMode="auto">
          <a:xfrm>
            <a:off x="1691680" y="1340768"/>
            <a:ext cx="2016224" cy="2016224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4" name="Picture 2" descr="C:\Users\vagkon\Desktop\perivallodiki\foto\P5070679.JPG"/>
          <p:cNvPicPr>
            <a:picLocks noChangeAspect="1" noChangeArrowheads="1"/>
          </p:cNvPicPr>
          <p:nvPr/>
        </p:nvPicPr>
        <p:blipFill>
          <a:blip r:embed="rId3" cstate="print"/>
          <a:srcRect l="14847" t="3263" r="27212" b="15973"/>
          <a:stretch>
            <a:fillRect/>
          </a:stretch>
        </p:blipFill>
        <p:spPr bwMode="auto">
          <a:xfrm>
            <a:off x="3009740" y="2420888"/>
            <a:ext cx="2066316" cy="2160240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vagkon\Desktop\perivallodiki\foto\P5070700.JPG"/>
          <p:cNvPicPr>
            <a:picLocks noGrp="1" noChangeAspect="1" noChangeArrowheads="1"/>
          </p:cNvPicPr>
          <p:nvPr>
            <p:ph type="media" sz="quarter" idx="13"/>
          </p:nvPr>
        </p:nvPicPr>
        <p:blipFill>
          <a:blip r:embed="rId2" cstate="print"/>
          <a:srcRect l="9361" r="12331" b="9611"/>
          <a:stretch>
            <a:fillRect/>
          </a:stretch>
        </p:blipFill>
        <p:spPr bwMode="auto">
          <a:xfrm>
            <a:off x="467544" y="1772816"/>
            <a:ext cx="3816424" cy="330391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7" name="Picture 2" descr="C:\Users\vagkon\Desktop\perivallodiki\foto\P50706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60648"/>
            <a:ext cx="3983211" cy="298740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8" name="Picture 3" descr="C:\Users\vagkon\Desktop\perivallodiki\foto\P5060407.JPG"/>
          <p:cNvPicPr>
            <a:picLocks noChangeAspect="1" noChangeArrowheads="1"/>
          </p:cNvPicPr>
          <p:nvPr/>
        </p:nvPicPr>
        <p:blipFill>
          <a:blip r:embed="rId4" cstate="print"/>
          <a:srcRect l="2353" t="5141" r="13127" b="6582"/>
          <a:stretch>
            <a:fillRect/>
          </a:stretch>
        </p:blipFill>
        <p:spPr bwMode="auto">
          <a:xfrm>
            <a:off x="4703761" y="3429000"/>
            <a:ext cx="4044703" cy="316835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/>
          <p:cNvSpPr/>
          <p:nvPr/>
        </p:nvSpPr>
        <p:spPr>
          <a:xfrm>
            <a:off x="4139952" y="1268760"/>
            <a:ext cx="374441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200" b="1" dirty="0" smtClean="0"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  <a:latin typeface="Segoe Script" pitchFamily="34" charset="0"/>
              </a:rPr>
              <a:t>Για την ολοκλήρωση αυτού του προγράμματος εργάστηκαν οι μαθητές των τμημάτων:</a:t>
            </a:r>
            <a:endParaRPr lang="el-GR" sz="2200" b="1" dirty="0"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solidFill>
                <a:srgbClr val="0070C0"/>
              </a:solidFill>
              <a:latin typeface="Segoe Script" pitchFamily="34" charset="0"/>
            </a:endParaRPr>
          </a:p>
        </p:txBody>
      </p:sp>
      <p:sp>
        <p:nvSpPr>
          <p:cNvPr id="4" name="3 - Ορθογώνιο"/>
          <p:cNvSpPr/>
          <p:nvPr/>
        </p:nvSpPr>
        <p:spPr>
          <a:xfrm>
            <a:off x="1951558" y="2708920"/>
            <a:ext cx="16561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7200" dirty="0" smtClean="0">
                <a:solidFill>
                  <a:srgbClr val="002060"/>
                </a:solidFill>
                <a:effectLst>
                  <a:glow rad="101600">
                    <a:srgbClr val="FF0000">
                      <a:alpha val="40000"/>
                    </a:srgbClr>
                  </a:glow>
                </a:effectLst>
                <a:latin typeface="Mistral" pitchFamily="66" charset="0"/>
                <a:cs typeface="Lucida Sans Unicode" pitchFamily="34" charset="0"/>
              </a:rPr>
              <a:t> Γ’1</a:t>
            </a:r>
          </a:p>
          <a:p>
            <a:pPr algn="ctr"/>
            <a:endParaRPr lang="el-GR" dirty="0" smtClean="0">
              <a:solidFill>
                <a:srgbClr val="00206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3851920" y="3933056"/>
            <a:ext cx="8640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7200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cs typeface="Lucida Sans Unicode" pitchFamily="34" charset="0"/>
              </a:rPr>
              <a:t>Δ’</a:t>
            </a:r>
          </a:p>
        </p:txBody>
      </p:sp>
      <p:sp>
        <p:nvSpPr>
          <p:cNvPr id="6" name="5 - Ορθογώνιο"/>
          <p:cNvSpPr/>
          <p:nvPr/>
        </p:nvSpPr>
        <p:spPr>
          <a:xfrm>
            <a:off x="7380312" y="4653136"/>
            <a:ext cx="143180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sz="6600" dirty="0" smtClean="0">
                <a:solidFill>
                  <a:srgbClr val="002060"/>
                </a:solidFill>
                <a:effectLst>
                  <a:glow rad="101600">
                    <a:srgbClr val="00B050">
                      <a:alpha val="40000"/>
                    </a:srgbClr>
                  </a:glow>
                </a:effectLst>
                <a:latin typeface="Garamond" pitchFamily="18" charset="0"/>
                <a:cs typeface="Lucida Sans Unicode" pitchFamily="34" charset="0"/>
              </a:rPr>
              <a:t>ΣΤ’</a:t>
            </a:r>
          </a:p>
        </p:txBody>
      </p:sp>
      <p:sp>
        <p:nvSpPr>
          <p:cNvPr id="7" name="6 - Ορθογώνιο"/>
          <p:cNvSpPr/>
          <p:nvPr/>
        </p:nvSpPr>
        <p:spPr>
          <a:xfrm>
            <a:off x="611560" y="3573016"/>
            <a:ext cx="93006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 smtClean="0">
                <a:solidFill>
                  <a:srgbClr val="002060"/>
                </a:solidFill>
                <a:effectLst>
                  <a:glow rad="101600">
                    <a:srgbClr val="7030A0">
                      <a:alpha val="40000"/>
                    </a:srgbClr>
                  </a:glow>
                </a:effectLst>
                <a:latin typeface="Gigi" pitchFamily="82" charset="0"/>
                <a:cs typeface="Lucida Sans Unicode" pitchFamily="34" charset="0"/>
              </a:rPr>
              <a:t>E’</a:t>
            </a:r>
            <a:endParaRPr lang="el-GR" sz="8000" dirty="0" smtClean="0">
              <a:solidFill>
                <a:srgbClr val="002060"/>
              </a:solidFill>
              <a:effectLst>
                <a:glow rad="101600">
                  <a:srgbClr val="7030A0">
                    <a:alpha val="40000"/>
                  </a:srgbClr>
                </a:glow>
              </a:effectLst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5580112" y="3501008"/>
            <a:ext cx="13681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6000" dirty="0" smtClean="0">
                <a:solidFill>
                  <a:srgbClr val="002060"/>
                </a:solidFill>
                <a:effectLst>
                  <a:glow rad="101600">
                    <a:srgbClr val="FF832F">
                      <a:alpha val="60000"/>
                    </a:srgbClr>
                  </a:glow>
                </a:effectLst>
                <a:latin typeface="Lithos Pro Regular" pitchFamily="82" charset="-95"/>
                <a:cs typeface="Lucida Sans Unicode" pitchFamily="34" charset="0"/>
              </a:rPr>
              <a:t>Γ’2</a:t>
            </a:r>
            <a:endParaRPr lang="el-GR" sz="6000" dirty="0">
              <a:effectLst>
                <a:glow rad="101600">
                  <a:srgbClr val="FF832F">
                    <a:alpha val="60000"/>
                  </a:srgbClr>
                </a:glow>
              </a:effectLst>
              <a:latin typeface="Lithos Pro Regular" pitchFamily="82" charset="-95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5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- Τίτλος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1095600"/>
          </a:xfrm>
        </p:spPr>
        <p:txBody>
          <a:bodyPr>
            <a:normAutofit/>
          </a:bodyPr>
          <a:lstStyle/>
          <a:p>
            <a:r>
              <a:rPr lang="el-GR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 </a:t>
            </a:r>
            <a:r>
              <a:rPr lang="el-GR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>2</a:t>
            </a:r>
            <a:r>
              <a:rPr lang="el-GR" baseline="300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>ο</a:t>
            </a:r>
            <a:r>
              <a:rPr lang="el-GR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> Δημοτικό Σχολείο Μεγάρων</a:t>
            </a:r>
            <a:endParaRPr lang="el-GR" dirty="0">
              <a:ln>
                <a:solidFill>
                  <a:schemeClr val="accent5">
                    <a:lumMod val="75000"/>
                  </a:schemeClr>
                </a:solidFill>
              </a:ln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algn="ctr" rotWithShape="0">
                  <a:prstClr val="black">
                    <a:alpha val="25000"/>
                  </a:prstClr>
                </a:outerShdw>
                <a:reflection blurRad="6350" stA="60000" endA="900" endPos="58000" dir="5400000" sy="-100000" algn="bl" rotWithShape="0"/>
              </a:effectLst>
              <a:latin typeface="Monotype Corsiva" pitchFamily="66" charset="0"/>
            </a:endParaRPr>
          </a:p>
        </p:txBody>
      </p:sp>
      <p:sp>
        <p:nvSpPr>
          <p:cNvPr id="19" name="18 - Ορθογώνιο"/>
          <p:cNvSpPr/>
          <p:nvPr/>
        </p:nvSpPr>
        <p:spPr>
          <a:xfrm>
            <a:off x="251520" y="4293096"/>
            <a:ext cx="864096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200" b="1" dirty="0" smtClean="0"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solidFill>
                  <a:srgbClr val="002060"/>
                </a:solidFill>
                <a:latin typeface="Segoe Script" pitchFamily="34" charset="0"/>
              </a:rPr>
              <a:t>Υπεύθυνοι εκπαιδευτικοί προγράμματος:</a:t>
            </a:r>
            <a:endParaRPr lang="en-US" sz="2200" b="1" dirty="0" smtClean="0"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solidFill>
                <a:srgbClr val="002060"/>
              </a:solidFill>
              <a:latin typeface="Segoe Script" pitchFamily="34" charset="0"/>
            </a:endParaRPr>
          </a:p>
          <a:p>
            <a:pPr algn="ctr"/>
            <a:endParaRPr lang="el-GR" sz="2200" b="1" dirty="0" smtClean="0"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solidFill>
                <a:srgbClr val="002060"/>
              </a:solidFill>
              <a:latin typeface="Segoe Script" pitchFamily="34" charset="0"/>
            </a:endParaRPr>
          </a:p>
          <a:p>
            <a:pPr algn="ctr"/>
            <a:r>
              <a:rPr lang="el-GR" sz="2000" b="1" dirty="0" smtClean="0"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solidFill>
                  <a:srgbClr val="002060"/>
                </a:solidFill>
                <a:latin typeface="Segoe Script" pitchFamily="34" charset="0"/>
              </a:rPr>
              <a:t>Βασιλική Παπαδάκη ……..………….……..……. δασκάλα Δ’ τάξης</a:t>
            </a:r>
          </a:p>
          <a:p>
            <a:pPr algn="ctr"/>
            <a:r>
              <a:rPr lang="el-GR" sz="2000" b="1" dirty="0" smtClean="0"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solidFill>
                  <a:srgbClr val="002060"/>
                </a:solidFill>
                <a:latin typeface="Segoe Script" pitchFamily="34" charset="0"/>
              </a:rPr>
              <a:t>Άννα Λέκκα ……………………………………. δασκάλα Εικαστικών</a:t>
            </a:r>
          </a:p>
          <a:p>
            <a:pPr algn="ctr"/>
            <a:r>
              <a:rPr lang="el-GR" sz="2000" b="1" dirty="0" smtClean="0"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solidFill>
                  <a:srgbClr val="002060"/>
                </a:solidFill>
                <a:latin typeface="Segoe Script" pitchFamily="34" charset="0"/>
              </a:rPr>
              <a:t>Καρρά Κωνσταντίνα ............................. δασκάλα Πληροφορικής</a:t>
            </a:r>
          </a:p>
        </p:txBody>
      </p:sp>
      <p:sp>
        <p:nvSpPr>
          <p:cNvPr id="13" name="11 - Τίτλος"/>
          <p:cNvSpPr txBox="1">
            <a:spLocks/>
          </p:cNvSpPr>
          <p:nvPr/>
        </p:nvSpPr>
        <p:spPr>
          <a:xfrm>
            <a:off x="251520" y="1988840"/>
            <a:ext cx="8686800" cy="1095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cs typeface="+mn-cs"/>
              </a:rPr>
              <a:t>Πρόγραμμα Περιβαλλοντικής Αγωγής  2013-2014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cs typeface="+mn-cs"/>
              </a:rPr>
              <a:t>με θέμα: </a:t>
            </a:r>
            <a:r>
              <a:rPr lang="el-GR" sz="3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istral" pitchFamily="66" charset="0"/>
                <a:cs typeface="+mn-cs"/>
              </a:rPr>
              <a:t>«Σχολική αυλή, η αυλή των θαυμάτων»</a:t>
            </a:r>
            <a:endParaRPr kumimoji="0" lang="el-GR" sz="3200" b="1" i="0" u="none" strike="noStrike" kern="1200" cap="none" spc="-150" normalizeH="0" baseline="0" noProof="0" dirty="0">
              <a:ln>
                <a:solidFill>
                  <a:schemeClr val="accent5">
                    <a:lumMod val="75000"/>
                  </a:schemeClr>
                </a:solidFill>
              </a:ln>
              <a:gradFill>
                <a:gsLst>
                  <a:gs pos="11000">
                    <a:schemeClr val="bg1">
                      <a:lumMod val="75000"/>
                    </a:schemeClr>
                  </a:gs>
                  <a:gs pos="91000">
                    <a:schemeClr val="bg1"/>
                  </a:gs>
                </a:gsLst>
                <a:lin ang="16200000" scaled="1"/>
              </a:gradFill>
              <a:effectLst>
                <a:outerShdw blurRad="38100" algn="ctr" rotWithShape="0">
                  <a:prstClr val="black">
                    <a:alpha val="25000"/>
                  </a:prstClr>
                </a:outerShdw>
              </a:effectLst>
              <a:uLnTx/>
              <a:uFillTx/>
              <a:latin typeface="Mistral" pitchFamily="66" charset="0"/>
              <a:cs typeface="+mn-cs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200" dirty="0" smtClean="0">
                <a:solidFill>
                  <a:srgbClr val="77C82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Script" pitchFamily="34" charset="0"/>
              </a:rPr>
              <a:t>Λουλούδια στο σχολείο μας…</a:t>
            </a:r>
            <a:endParaRPr lang="el-GR" sz="3200" dirty="0">
              <a:solidFill>
                <a:srgbClr val="77C82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Script" pitchFamily="34" charset="0"/>
            </a:endParaRPr>
          </a:p>
        </p:txBody>
      </p:sp>
      <p:sp>
        <p:nvSpPr>
          <p:cNvPr id="6" name="5 - Θέση κειμένου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200" dirty="0" smtClean="0"/>
              <a:t>Τα </a:t>
            </a:r>
            <a:r>
              <a:rPr lang="en-US" sz="2200" dirty="0" smtClean="0"/>
              <a:t>“</a:t>
            </a:r>
            <a:r>
              <a:rPr lang="el-GR" sz="2200" dirty="0" smtClean="0"/>
              <a:t>υλικά</a:t>
            </a:r>
            <a:r>
              <a:rPr lang="en-US" sz="2200" dirty="0" smtClean="0"/>
              <a:t>”</a:t>
            </a:r>
            <a:r>
              <a:rPr lang="el-GR" sz="2200" dirty="0" smtClean="0"/>
              <a:t> μας</a:t>
            </a:r>
            <a:endParaRPr lang="el-GR" sz="2200" dirty="0"/>
          </a:p>
        </p:txBody>
      </p:sp>
      <p:pic>
        <p:nvPicPr>
          <p:cNvPr id="73730" name="Picture 2" descr="C:\Users\vagkon\Desktop\perivallodiki\foto\P40803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80553">
            <a:off x="4415038" y="1944209"/>
            <a:ext cx="4286965" cy="321522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73731" name="Picture 3" descr="C:\Users\vagkon\Desktop\perivallodiki\foto\P408029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117822">
            <a:off x="175650" y="1912354"/>
            <a:ext cx="5112268" cy="383420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419872" y="404665"/>
            <a:ext cx="5724128" cy="129614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l-GR" dirty="0" smtClean="0">
                <a:solidFill>
                  <a:schemeClr val="bg1"/>
                </a:solidFill>
              </a:rPr>
              <a:t>	</a:t>
            </a:r>
            <a:r>
              <a:rPr lang="el-GR" sz="2400" dirty="0" smtClean="0">
                <a:solidFill>
                  <a:schemeClr val="bg1"/>
                </a:solidFill>
              </a:rPr>
              <a:t>Την δραστηριότητα αυτή, ανέλαβε η υπεύθυνη Περιβαλλοντικής Αγωγής ΠΕ, κα Τσίγκου Αλεξάνδρα.</a:t>
            </a:r>
            <a:endParaRPr lang="el-GR" sz="2400" dirty="0">
              <a:solidFill>
                <a:schemeClr val="bg1"/>
              </a:solidFill>
            </a:endParaRPr>
          </a:p>
        </p:txBody>
      </p:sp>
      <p:sp>
        <p:nvSpPr>
          <p:cNvPr id="4" name="2 - Θέση περιεχομένου"/>
          <p:cNvSpPr txBox="1">
            <a:spLocks/>
          </p:cNvSpPr>
          <p:nvPr/>
        </p:nvSpPr>
        <p:spPr>
          <a:xfrm>
            <a:off x="2339752" y="3140968"/>
            <a:ext cx="5724128" cy="2016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l-G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Αρχικά  ενημερωθήκαμε για τα φυτά που θα φυτεύαμε.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l-GR" sz="2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Με την κα Τσίγκου συζητήσαμε, εκφράσαμε απορίες, υποσχεθήκαμε να αναζητήσουμε στο διαδίκτυο πληροφορίες για κάποια από τα είδη των φυτών και τελικά…  </a:t>
            </a:r>
            <a:endParaRPr kumimoji="0" lang="el-GR" sz="2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Users\vagkon\Desktop\perivallodiki\foto\P4080308.JPG"/>
          <p:cNvPicPr>
            <a:picLocks noGrp="1" noChangeAspect="1" noChangeArrowheads="1"/>
          </p:cNvPicPr>
          <p:nvPr>
            <p:ph type="media" sz="quarter" idx="13"/>
          </p:nvPr>
        </p:nvPicPr>
        <p:blipFill>
          <a:blip r:embed="rId2" cstate="print"/>
          <a:srcRect l="7884"/>
          <a:stretch>
            <a:fillRect/>
          </a:stretch>
        </p:blipFill>
        <p:spPr bwMode="auto">
          <a:xfrm rot="156420">
            <a:off x="3727070" y="2317932"/>
            <a:ext cx="5065464" cy="412424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pic>
        <p:nvPicPr>
          <p:cNvPr id="11" name="Picture 2" descr="C:\Users\vagkon\Desktop\perivallodiki\foto\P40803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167321">
            <a:off x="-218978" y="1023409"/>
            <a:ext cx="5111750" cy="38338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 rot="152591">
            <a:off x="6876256" y="1989748"/>
            <a:ext cx="1915543" cy="359132"/>
          </a:xfrm>
        </p:spPr>
        <p:txBody>
          <a:bodyPr>
            <a:noAutofit/>
          </a:bodyPr>
          <a:lstStyle/>
          <a:p>
            <a:r>
              <a:rPr lang="el-GR" dirty="0" smtClean="0"/>
              <a:t>σκάψαμε</a:t>
            </a:r>
            <a:endParaRPr lang="el-GR" dirty="0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 rot="21366768">
            <a:off x="625896" y="5669647"/>
            <a:ext cx="1915543" cy="3591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i="1" noProof="0" dirty="0" smtClean="0">
                <a:solidFill>
                  <a:schemeClr val="bg1">
                    <a:lumMod val="85000"/>
                  </a:schemeClr>
                </a:solidFill>
                <a:latin typeface="Georgia" pitchFamily="18" charset="0"/>
                <a:ea typeface="+mj-ea"/>
                <a:cs typeface="+mj-cs"/>
              </a:rPr>
              <a:t>φυ</a:t>
            </a:r>
            <a:r>
              <a:rPr kumimoji="0" lang="el-GR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τέψαμε</a:t>
            </a:r>
            <a:endParaRPr kumimoji="0" lang="el-GR" b="0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5" name="Picture 5" descr="C:\Users\vagkon\Desktop\perivallodiki\foto\P40803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575431" y="1536312"/>
            <a:ext cx="5372571" cy="4029428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10" name="Picture 2" descr="C:\Users\vagkon\Desktop\perivallodiki\foto\P40803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7637" t="5071" r="8562" b="14100"/>
          <a:stretch>
            <a:fillRect/>
          </a:stretch>
        </p:blipFill>
        <p:spPr bwMode="auto">
          <a:xfrm rot="16200000">
            <a:off x="71500" y="1448780"/>
            <a:ext cx="3384376" cy="244827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>
            <a:glow rad="101600">
              <a:schemeClr val="tx1">
                <a:lumMod val="75000"/>
                <a:lumOff val="25000"/>
                <a:alpha val="60000"/>
              </a:schemeClr>
            </a:glow>
          </a:effectLst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roducing PowerPoint 2010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2577</TotalTime>
  <Words>366</Words>
  <Application>Microsoft Office PowerPoint</Application>
  <PresentationFormat>Προβολή στην οθόνη (4:3)</PresentationFormat>
  <Paragraphs>59</Paragraphs>
  <Slides>38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38</vt:i4>
      </vt:variant>
    </vt:vector>
  </HeadingPairs>
  <TitlesOfParts>
    <vt:vector size="39" baseType="lpstr">
      <vt:lpstr>Introducing PowerPoint 2010</vt:lpstr>
      <vt:lpstr>ΣΧΟΛΙΚΗ ΑΥΛΗ, Η ΑΥΛΗ ΤΩΝ ΘΑΥΜΑΤΩΝ</vt:lpstr>
      <vt:lpstr>Καλώς ήρθατε στην παρέα μας!</vt:lpstr>
      <vt:lpstr>Δ΄</vt:lpstr>
      <vt:lpstr>Λουλούδια στο σχολείο μας…</vt:lpstr>
      <vt:lpstr>Τα “υλικά” μας</vt:lpstr>
      <vt:lpstr>Διαφάνεια 6</vt:lpstr>
      <vt:lpstr>Διαφάνεια 7</vt:lpstr>
      <vt:lpstr>σκάψαμε</vt:lpstr>
      <vt:lpstr>Διαφάνεια 9</vt:lpstr>
      <vt:lpstr>Διαφάνεια 10</vt:lpstr>
      <vt:lpstr>Διαφάνεια 11</vt:lpstr>
      <vt:lpstr>Διαφάνεια 12</vt:lpstr>
      <vt:lpstr>Στην πράξη…</vt:lpstr>
      <vt:lpstr>Σχεδιάζοντας το κουτσό</vt:lpstr>
      <vt:lpstr>Διαφάνεια 15</vt:lpstr>
      <vt:lpstr>Φτιάχνοντας τους στόχους</vt:lpstr>
      <vt:lpstr>Διαφάνεια 17</vt:lpstr>
      <vt:lpstr>Γ’1 &amp; Γ΄2</vt:lpstr>
      <vt:lpstr>Διαφάνεια 19</vt:lpstr>
      <vt:lpstr>Διαφάνεια 20</vt:lpstr>
      <vt:lpstr>και βάφουμε</vt:lpstr>
      <vt:lpstr>Ε΄</vt:lpstr>
      <vt:lpstr>Τρίλιζα εις διπλούν</vt:lpstr>
      <vt:lpstr>Διαφάνεια 24</vt:lpstr>
      <vt:lpstr>Διαφάνεια 25</vt:lpstr>
      <vt:lpstr>Διαφάνεια 26</vt:lpstr>
      <vt:lpstr>Διαφάνεια 27</vt:lpstr>
      <vt:lpstr>Διαφάνεια 28</vt:lpstr>
      <vt:lpstr>Διαφάνεια 29</vt:lpstr>
      <vt:lpstr>Διαφάνεια 30</vt:lpstr>
      <vt:lpstr>Διαφάνεια 31</vt:lpstr>
      <vt:lpstr>Διαφάνεια 32</vt:lpstr>
      <vt:lpstr>Διαφάνεια 33</vt:lpstr>
      <vt:lpstr>Διαφάνεια 34</vt:lpstr>
      <vt:lpstr>Διαφάνεια 35</vt:lpstr>
      <vt:lpstr>Διαφάνεια 36</vt:lpstr>
      <vt:lpstr>Διαφάνεια 37</vt:lpstr>
      <vt:lpstr> 2ο Δημοτικό Σχολείο Μεγάρων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Basic</dc:title>
  <dc:creator>c1</dc:creator>
  <cp:lastModifiedBy>vagkon</cp:lastModifiedBy>
  <cp:revision>94</cp:revision>
  <dcterms:created xsi:type="dcterms:W3CDTF">2012-12-07T09:43:35Z</dcterms:created>
  <dcterms:modified xsi:type="dcterms:W3CDTF">2014-05-14T08:28:12Z</dcterms:modified>
</cp:coreProperties>
</file>